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BF564C9D-6978-4552-A802-DA2413EC6FE6}"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5E50E-BAC7-4904-9121-B10F5C9F8502}" type="slidenum">
              <a:rPr lang="en-US" smtClean="0"/>
              <a:t>‹#›</a:t>
            </a:fld>
            <a:endParaRPr lang="en-US"/>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564C9D-6978-4552-A802-DA2413EC6FE6}"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BF564C9D-6978-4552-A802-DA2413EC6FE6}" type="datetimeFigureOut">
              <a:rPr lang="en-US" smtClean="0"/>
              <a:t>4/28/2020</a:t>
            </a:fld>
            <a:endParaRPr lang="en-US"/>
          </a:p>
        </p:txBody>
      </p:sp>
      <p:sp>
        <p:nvSpPr>
          <p:cNvPr id="91" name="Footer Placeholder 90"/>
          <p:cNvSpPr>
            <a:spLocks noGrp="1"/>
          </p:cNvSpPr>
          <p:nvPr>
            <p:ph type="ftr" sz="quarter" idx="11"/>
          </p:nvPr>
        </p:nvSpPr>
        <p:spPr/>
        <p:txBody>
          <a:bodyPr/>
          <a:lstStyle/>
          <a:p>
            <a:endParaRPr lang="en-US"/>
          </a:p>
        </p:txBody>
      </p:sp>
      <p:sp>
        <p:nvSpPr>
          <p:cNvPr id="92" name="Slide Number Placeholder 91"/>
          <p:cNvSpPr>
            <a:spLocks noGrp="1"/>
          </p:cNvSpPr>
          <p:nvPr>
            <p:ph type="sldNum" sz="quarter" idx="12"/>
          </p:nvPr>
        </p:nvSpPr>
        <p:spPr/>
        <p:txBody>
          <a:bodyPr/>
          <a:lstStyle/>
          <a:p>
            <a:fld id="{6195E50E-BAC7-4904-9121-B10F5C9F8502}"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F564C9D-6978-4552-A802-DA2413EC6FE6}"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F564C9D-6978-4552-A802-DA2413EC6FE6}" type="datetimeFigureOut">
              <a:rPr lang="en-US" smtClean="0"/>
              <a:t>4/28/2020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F564C9D-6978-4552-A802-DA2413EC6FE6}" type="datetimeFigureOut">
              <a:rPr lang="en-US" smtClean="0"/>
              <a:t>4/28/2020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564C9D-6978-4552-A802-DA2413EC6FE6}" type="datetimeFigureOut">
              <a:rPr lang="en-US" smtClean="0"/>
              <a:t>4/28/2020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F564C9D-6978-4552-A802-DA2413EC6FE6}"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5E50E-BAC7-4904-9121-B10F5C9F8502}" type="slidenum">
              <a:rPr lang="en-US" smtClean="0"/>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BF564C9D-6978-4552-A802-DA2413EC6FE6}"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95E50E-BAC7-4904-9121-B10F5C9F8502}" type="slidenum">
              <a:rPr lang="en-US" smtClean="0"/>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564C9D-6978-4552-A802-DA2413EC6FE6}"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F564C9D-6978-4552-A802-DA2413EC6FE6}"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95E50E-BAC7-4904-9121-B10F5C9F850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BF564C9D-6978-4552-A802-DA2413EC6FE6}" type="datetimeFigureOut">
              <a:rPr lang="en-US" smtClean="0"/>
              <a:t>4/28/2020</a:t>
            </a:fld>
            <a:endParaRPr lang="en-US"/>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6195E50E-BAC7-4904-9121-B10F5C9F8502}"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par>
    </p:tnLst>
  </p:timing>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dirty="0" err="1" smtClean="0">
                <a:latin typeface="Times New Roman" pitchFamily="18" charset="0"/>
                <a:cs typeface="Times New Roman" pitchFamily="18" charset="0"/>
              </a:rPr>
              <a:t>Boli</a:t>
            </a:r>
            <a:r>
              <a:rPr lang="en-GB" sz="4000" dirty="0" smtClean="0">
                <a:latin typeface="Times New Roman" pitchFamily="18" charset="0"/>
                <a:cs typeface="Times New Roman" pitchFamily="18" charset="0"/>
              </a:rPr>
              <a:t> ale </a:t>
            </a:r>
            <a:r>
              <a:rPr lang="en-GB" sz="4000" dirty="0" err="1" smtClean="0">
                <a:latin typeface="Times New Roman" pitchFamily="18" charset="0"/>
                <a:cs typeface="Times New Roman" pitchFamily="18" charset="0"/>
              </a:rPr>
              <a:t>sistemului</a:t>
            </a:r>
            <a:r>
              <a:rPr lang="en-GB" sz="4000" dirty="0" smtClean="0">
                <a:latin typeface="Times New Roman" pitchFamily="18" charset="0"/>
                <a:cs typeface="Times New Roman" pitchFamily="18" charset="0"/>
              </a:rPr>
              <a:t> </a:t>
            </a:r>
            <a:r>
              <a:rPr lang="en-GB" sz="4000" dirty="0" err="1" smtClean="0">
                <a:latin typeface="Times New Roman" pitchFamily="18" charset="0"/>
                <a:cs typeface="Times New Roman" pitchFamily="18" charset="0"/>
              </a:rPr>
              <a:t>nervos</a:t>
            </a:r>
            <a:endParaRPr lang="en-US" sz="4000" dirty="0">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r>
              <a:rPr lang="en-GB" sz="2000" dirty="0" err="1" smtClean="0">
                <a:solidFill>
                  <a:schemeClr val="tx1"/>
                </a:solidFill>
                <a:latin typeface="Times New Roman" pitchFamily="18" charset="0"/>
                <a:cs typeface="Times New Roman" pitchFamily="18" charset="0"/>
              </a:rPr>
              <a:t>Nelega</a:t>
            </a:r>
            <a:r>
              <a:rPr lang="en-GB" sz="2000" dirty="0" smtClean="0">
                <a:solidFill>
                  <a:schemeClr val="tx1"/>
                </a:solidFill>
                <a:latin typeface="Times New Roman" pitchFamily="18" charset="0"/>
                <a:cs typeface="Times New Roman" pitchFamily="18" charset="0"/>
              </a:rPr>
              <a:t> </a:t>
            </a:r>
            <a:r>
              <a:rPr lang="en-GB" sz="2000" dirty="0" smtClean="0">
                <a:solidFill>
                  <a:schemeClr val="tx1"/>
                </a:solidFill>
                <a:latin typeface="Times New Roman" pitchFamily="18" charset="0"/>
                <a:cs typeface="Times New Roman" pitchFamily="18" charset="0"/>
              </a:rPr>
              <a:t>Paul </a:t>
            </a:r>
            <a:r>
              <a:rPr lang="en-GB" sz="2000" dirty="0" smtClean="0">
                <a:solidFill>
                  <a:schemeClr val="tx1"/>
                </a:solidFill>
                <a:latin typeface="Times New Roman" pitchFamily="18" charset="0"/>
                <a:cs typeface="Times New Roman" pitchFamily="18" charset="0"/>
              </a:rPr>
              <a:t>Tudor</a:t>
            </a:r>
          </a:p>
          <a:p>
            <a:r>
              <a:rPr lang="en-GB" sz="2000" dirty="0" err="1" smtClean="0">
                <a:solidFill>
                  <a:schemeClr val="tx1"/>
                </a:solidFill>
                <a:latin typeface="Times New Roman" pitchFamily="18" charset="0"/>
                <a:cs typeface="Times New Roman" pitchFamily="18" charset="0"/>
              </a:rPr>
              <a:t>Clasa</a:t>
            </a:r>
            <a:r>
              <a:rPr lang="en-GB" sz="2000" dirty="0" smtClean="0">
                <a:solidFill>
                  <a:schemeClr val="tx1"/>
                </a:solidFill>
                <a:latin typeface="Times New Roman" pitchFamily="18" charset="0"/>
                <a:cs typeface="Times New Roman" pitchFamily="18" charset="0"/>
              </a:rPr>
              <a:t> a-X-a A</a:t>
            </a:r>
          </a:p>
          <a:p>
            <a:endParaRPr lang="en-US" dirty="0"/>
          </a:p>
        </p:txBody>
      </p:sp>
    </p:spTree>
    <p:extLst>
      <p:ext uri="{BB962C8B-B14F-4D97-AF65-F5344CB8AC3E}">
        <p14:creationId xmlns:p14="http://schemas.microsoft.com/office/powerpoint/2010/main" val="3883200719"/>
      </p:ext>
    </p:ext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err="1" smtClean="0">
                <a:latin typeface="Times New Roman" pitchFamily="18" charset="0"/>
                <a:cs typeface="Times New Roman" pitchFamily="18" charset="0"/>
              </a:rPr>
              <a:t>Autismul</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r>
              <a:rPr lang="vi-VN" sz="1200" b="1" dirty="0" smtClean="0"/>
              <a:t>Autismul</a:t>
            </a:r>
            <a:r>
              <a:rPr lang="vi-VN" sz="1200" dirty="0" smtClean="0"/>
              <a:t> este o tulburare de dezvoltare considerată drept una dintre cele mai severe tulburări neuropsihiatrice ale copilăriei. Autismul este tulburarea centrală din cadrul unui întreg spectru de tulburări de dezvoltare, cunoscut sub numele de spectrul tulburărilor autismului/autiste sau de tulburări pervazive de dezvoltare.</a:t>
            </a:r>
          </a:p>
          <a:p>
            <a:r>
              <a:rPr lang="vi-VN" sz="1200" dirty="0" smtClean="0"/>
              <a:t>Aceste tulburări prezintă o largă varietate de manifestări, presupuse a fi rezultatul unor disfuncționalități de dezvoltare ale sistemului nervos central sau genetice</a:t>
            </a:r>
            <a:r>
              <a:rPr lang="en-GB" sz="1200" dirty="0" smtClean="0"/>
              <a:t>. </a:t>
            </a:r>
            <a:r>
              <a:rPr lang="vi-VN" sz="1200" dirty="0" smtClean="0"/>
              <a:t>Simptome obișnuite ale autismului includ acțiuni repetitive/monomane, contact și comunicare limitată cu alte persoane și interese foarte restrânse. Cauzele specifice sunt încă necunoscute. Răspândirea afecțiunii cognitive este cam de 6 la 1000 de persoane, și este de trei sau patru ori mai des întâlnită la băieți decât la fete.</a:t>
            </a:r>
            <a:r>
              <a:rPr lang="en-GB" sz="1200" dirty="0" smtClean="0"/>
              <a:t> </a:t>
            </a:r>
            <a:r>
              <a:rPr lang="vi-VN" sz="1200" dirty="0" smtClean="0"/>
              <a:t>Autismul este prezent încă de la naștere și se păstrează pe durata întregii vieți.</a:t>
            </a:r>
          </a:p>
          <a:p>
            <a:r>
              <a:rPr lang="vi-VN" sz="1200" dirty="0" smtClean="0"/>
              <a:t>Printre factorii de risc din timpul sarcinii sunt anumite infecții, precum rubeola, toxine precum acidul valproic, alcoolul, cocaina, pesticidele și poluarea aerului, restricționarea creșterii intrauterine și bolile autoimune.</a:t>
            </a:r>
            <a:r>
              <a:rPr lang="en-GB" sz="1200" dirty="0" smtClean="0"/>
              <a:t> </a:t>
            </a:r>
            <a:r>
              <a:rPr lang="vi-VN" sz="1200" dirty="0" smtClean="0"/>
              <a:t>Sunt controverse legate de alte cauze de mediu presupuse; de exemplu, ipoteza vaccinului, care a fost infirmată. Autismul afectează procesarea informației din creier prin alterarea conexiunilor și organizării neuronilor și ale sinapselor acestora.</a:t>
            </a:r>
            <a:r>
              <a:rPr lang="en-GB" sz="1200" dirty="0" smtClean="0"/>
              <a:t> </a:t>
            </a:r>
            <a:r>
              <a:rPr lang="vi-VN" sz="1200" dirty="0" smtClean="0"/>
              <a:t> Cum aceasta are loc nu este bine înțeles.</a:t>
            </a:r>
            <a:r>
              <a:rPr lang="en-GB" sz="1200" dirty="0" smtClean="0"/>
              <a:t> </a:t>
            </a:r>
            <a:r>
              <a:rPr lang="vi-VN" sz="1200" dirty="0" smtClean="0"/>
              <a:t>În DSM-5, autismul și formele mai puțin severe ale condiției, inclusiv sindromul Asperger și tulburarea pervazivă de dezvoltare nespecificată (PDD-NOS), au fost combitate în diagnosticul de tulburare de spectru autist (ASD).</a:t>
            </a:r>
          </a:p>
          <a:p>
            <a:r>
              <a:rPr lang="vi-VN" sz="1200" dirty="0" smtClean="0"/>
              <a:t>Intervențiile comportamentale timpurii sau terapia prin vorbire îi pot ajuta pe copiii autism să obțină abilități de grijă față de sine, sociale și de comunicare.</a:t>
            </a:r>
            <a:r>
              <a:rPr lang="en-GB" sz="1200" dirty="0" smtClean="0"/>
              <a:t> </a:t>
            </a:r>
            <a:r>
              <a:rPr lang="vi-VN" sz="1200" dirty="0" smtClean="0"/>
              <a:t>Deși nu există un leac cunoscut,</a:t>
            </a:r>
            <a:r>
              <a:rPr lang="en-GB" sz="1200" dirty="0" smtClean="0"/>
              <a:t> </a:t>
            </a:r>
            <a:r>
              <a:rPr lang="vi-VN" sz="1200" dirty="0" smtClean="0"/>
              <a:t>au fost cazuri în care copiii s-au recuperat.</a:t>
            </a:r>
            <a:r>
              <a:rPr lang="en-GB" sz="1200" dirty="0" smtClean="0"/>
              <a:t> </a:t>
            </a:r>
            <a:r>
              <a:rPr lang="vi-VN" sz="1200" dirty="0" smtClean="0"/>
              <a:t>Nu mulți copii cu autism trăiesc independent după ce ajung la maturitate, deși unii au succes.</a:t>
            </a:r>
            <a:r>
              <a:rPr lang="en-GB" sz="1200" dirty="0" smtClean="0"/>
              <a:t> </a:t>
            </a:r>
            <a:r>
              <a:rPr lang="vi-VN" sz="1200" dirty="0" smtClean="0"/>
              <a:t>S-a dezvoltat o cultură a autismului, unii indivizi căutând un leac, iar alții crezând că autismul trebuie acceptat ca o diferență și nu trebuie tratat ca o tulburare.</a:t>
            </a:r>
          </a:p>
          <a:p>
            <a:r>
              <a:rPr lang="vi-VN" sz="1200" dirty="0" smtClean="0"/>
              <a:t>La nivel global, se estimează că autismul afectează 24.8 milioane de persoane la momentul 2015.</a:t>
            </a:r>
            <a:r>
              <a:rPr lang="en-GB" sz="1200" dirty="0" smtClean="0"/>
              <a:t> </a:t>
            </a:r>
            <a:r>
              <a:rPr lang="vi-VN" sz="1200" dirty="0" smtClean="0"/>
              <a:t>În anii 2000, numărul de oameni afectați s-a estimat a fi de 1-2 per 1,000 de persoane la nivel mondial. În țările dezvoltate, aproximativ 1.5% din copii sunt diagnosticați cu ASD la momentul 2017,</a:t>
            </a:r>
            <a:r>
              <a:rPr lang="en-GB" sz="1200" dirty="0" smtClean="0"/>
              <a:t> </a:t>
            </a:r>
            <a:r>
              <a:rPr lang="vi-VN" sz="1200" dirty="0" smtClean="0"/>
              <a:t>în Statele Unite procentul fiind de 0.7% în 2000.</a:t>
            </a:r>
            <a:r>
              <a:rPr lang="en-GB" sz="1200" dirty="0" smtClean="0"/>
              <a:t> </a:t>
            </a:r>
            <a:r>
              <a:rPr lang="vi-VN" sz="1200" dirty="0" smtClean="0"/>
              <a:t>Are loc de 4-5 ori mai des la bărbați decât la femei. Numărul de persoane diagnosticate a crescut mult începând cu anii 1960, ceea ce s-ar explica în parte prin schimbări în practica diagnosticului. Întrebarea dacă ratele actuale au crescut este nerezolvată.</a:t>
            </a:r>
            <a:endParaRPr lang="en-US" sz="1200" dirty="0"/>
          </a:p>
        </p:txBody>
      </p:sp>
    </p:spTree>
    <p:extLst>
      <p:ext uri="{BB962C8B-B14F-4D97-AF65-F5344CB8AC3E}">
        <p14:creationId xmlns:p14="http://schemas.microsoft.com/office/powerpoint/2010/main" val="2675284896"/>
      </p:ext>
    </p:ext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GB" dirty="0" err="1" smtClean="0"/>
              <a:t>Nevroz</a:t>
            </a:r>
            <a:r>
              <a:rPr lang="en-GB" dirty="0" err="1"/>
              <a:t>a</a:t>
            </a:r>
            <a:endParaRPr lang="en-US" dirty="0"/>
          </a:p>
        </p:txBody>
      </p:sp>
      <p:sp>
        <p:nvSpPr>
          <p:cNvPr id="3" name="Content Placeholder 2"/>
          <p:cNvSpPr>
            <a:spLocks noGrp="1"/>
          </p:cNvSpPr>
          <p:nvPr>
            <p:ph idx="1"/>
          </p:nvPr>
        </p:nvSpPr>
        <p:spPr>
          <a:xfrm>
            <a:off x="457200" y="1371600"/>
            <a:ext cx="8153400" cy="4648200"/>
          </a:xfrm>
        </p:spPr>
        <p:txBody>
          <a:bodyPr>
            <a:noAutofit/>
          </a:bodyPr>
          <a:lstStyle/>
          <a:p>
            <a:r>
              <a:rPr lang="vi-VN" sz="1400" b="1" dirty="0">
                <a:latin typeface="+mj-lt"/>
              </a:rPr>
              <a:t>Nevroza</a:t>
            </a:r>
            <a:r>
              <a:rPr lang="vi-VN" sz="1400" dirty="0">
                <a:latin typeface="+mj-lt"/>
              </a:rPr>
              <a:t>, potrivit concepțiilor contemporane, se determină ca o </a:t>
            </a:r>
            <a:r>
              <a:rPr lang="vi-VN" sz="1400" dirty="0" smtClean="0">
                <a:latin typeface="+mj-lt"/>
              </a:rPr>
              <a:t>boală </a:t>
            </a:r>
            <a:r>
              <a:rPr lang="vi-VN" sz="1400" dirty="0">
                <a:latin typeface="+mj-lt"/>
              </a:rPr>
              <a:t>condiționată de situația conflictuală psihogenă acută sau cronică extraordinară în urma tulburării interrelațiilor umane, ce se manifestă cu precădere prin dereglarea funcțiilor sistemelor emotiv, vegetativ și endocrin.</a:t>
            </a:r>
          </a:p>
          <a:p>
            <a:r>
              <a:rPr lang="vi-VN" sz="1400" dirty="0">
                <a:latin typeface="+mj-lt"/>
              </a:rPr>
              <a:t>Nevroza se caracterizează prin reversibilitatea dereglărilor patologice, independent de vechimea procesului, prin specificitatea manifestărilor clinice cu dominarea perturbărilor emoțional afective și somatovegetative, prin păstrarea atitudinii critice a pacientului față de boală. Particularitățile tabloului clinic al nevrozei depind nu numai de caracterul situației conflictuale și emotive, dar și de personalitatea individului, specificând diverse variante clinice.</a:t>
            </a:r>
          </a:p>
          <a:p>
            <a:r>
              <a:rPr lang="vi-VN" sz="1400" dirty="0">
                <a:latin typeface="+mj-lt"/>
              </a:rPr>
              <a:t>Se disting următoarele forme principale de nevroze: </a:t>
            </a:r>
            <a:r>
              <a:rPr lang="vi-VN" sz="1400" b="1" dirty="0">
                <a:latin typeface="+mj-lt"/>
              </a:rPr>
              <a:t>forma astenică </a:t>
            </a:r>
            <a:r>
              <a:rPr lang="vi-VN" sz="1400" dirty="0">
                <a:latin typeface="+mj-lt"/>
              </a:rPr>
              <a:t>(neurastenia, psihastenia), </a:t>
            </a:r>
            <a:r>
              <a:rPr lang="vi-VN" sz="1400" b="1" dirty="0">
                <a:latin typeface="+mj-lt"/>
              </a:rPr>
              <a:t>isterică</a:t>
            </a:r>
            <a:r>
              <a:rPr lang="vi-VN" sz="1400" dirty="0">
                <a:latin typeface="+mj-lt"/>
              </a:rPr>
              <a:t> (isterio-neurastenia) și </a:t>
            </a:r>
            <a:r>
              <a:rPr lang="vi-VN" sz="1400" b="1" dirty="0">
                <a:latin typeface="+mj-lt"/>
              </a:rPr>
              <a:t>obsesivă</a:t>
            </a:r>
            <a:r>
              <a:rPr lang="vi-VN" sz="1400" dirty="0">
                <a:latin typeface="+mj-lt"/>
              </a:rPr>
              <a:t>. Această clasificare a nevrozelor este în conformitate cu conceptul lui I.P.Pavlov despre tipurile activității nervoase superioare la om:</a:t>
            </a:r>
          </a:p>
          <a:p>
            <a:r>
              <a:rPr lang="vi-VN" sz="1400" dirty="0">
                <a:latin typeface="+mj-lt"/>
              </a:rPr>
              <a:t>puternic, neechilibrat, mobil; corespunde temperamentului coleric;</a:t>
            </a:r>
          </a:p>
          <a:p>
            <a:r>
              <a:rPr lang="vi-VN" sz="1400" dirty="0">
                <a:latin typeface="+mj-lt"/>
              </a:rPr>
              <a:t>puternic, echilibrat, mobil; corespunde temperamentului sanguinic;</a:t>
            </a:r>
          </a:p>
          <a:p>
            <a:r>
              <a:rPr lang="vi-VN" sz="1400" dirty="0">
                <a:latin typeface="+mj-lt"/>
              </a:rPr>
              <a:t>puternic, echilibrat, inert; corespunde temperamentului flegmatic;</a:t>
            </a:r>
          </a:p>
          <a:p>
            <a:r>
              <a:rPr lang="vi-VN" sz="1400" dirty="0">
                <a:latin typeface="+mj-lt"/>
              </a:rPr>
              <a:t>slab, neechilibrat; corespunde temperamentului melancolic.</a:t>
            </a:r>
          </a:p>
          <a:p>
            <a:r>
              <a:rPr lang="vi-VN" sz="1400" dirty="0">
                <a:latin typeface="+mj-lt"/>
              </a:rPr>
              <a:t>Ca parametri ai activității nervoase superioare servesc capacitatea consolidării reflexului condiționat, expresivitatea și trăinicia lui, forța inhibiției interne și externe, viteza iradierii și concentrației proceselor de excitație, gradul flexibilitatății la influențe psihice patogene.</a:t>
            </a:r>
          </a:p>
          <a:p>
            <a:r>
              <a:rPr lang="vi-VN" sz="1400" dirty="0">
                <a:latin typeface="+mj-lt"/>
              </a:rPr>
              <a:t>În compartimentul nevroze sunt incluse și astfel de forme nozologice cum ar fi enurezisul, crampele profesionale, ticul nervos, situații nevrotice particulare.</a:t>
            </a:r>
          </a:p>
          <a:p>
            <a:endParaRPr lang="en-US" sz="1400" dirty="0"/>
          </a:p>
        </p:txBody>
      </p:sp>
    </p:spTree>
    <p:extLst>
      <p:ext uri="{BB962C8B-B14F-4D97-AF65-F5344CB8AC3E}">
        <p14:creationId xmlns:p14="http://schemas.microsoft.com/office/powerpoint/2010/main" val="851339543"/>
      </p:ext>
    </p:ext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Migrena</a:t>
            </a:r>
            <a:endParaRPr lang="en-US" dirty="0"/>
          </a:p>
        </p:txBody>
      </p:sp>
      <p:sp>
        <p:nvSpPr>
          <p:cNvPr id="3" name="Content Placeholder 2"/>
          <p:cNvSpPr>
            <a:spLocks noGrp="1"/>
          </p:cNvSpPr>
          <p:nvPr>
            <p:ph idx="1"/>
          </p:nvPr>
        </p:nvSpPr>
        <p:spPr>
          <a:xfrm>
            <a:off x="457200" y="1447800"/>
            <a:ext cx="8229600" cy="4525963"/>
          </a:xfrm>
        </p:spPr>
        <p:txBody>
          <a:bodyPr>
            <a:noAutofit/>
          </a:bodyPr>
          <a:lstStyle/>
          <a:p>
            <a:r>
              <a:rPr lang="en-GB" sz="1800" b="1" dirty="0" err="1" smtClean="0">
                <a:latin typeface="Times New Roman" pitchFamily="18" charset="0"/>
                <a:cs typeface="Times New Roman" pitchFamily="18" charset="0"/>
              </a:rPr>
              <a:t>Migrena</a:t>
            </a:r>
            <a:r>
              <a:rPr lang="en-GB" sz="1400" dirty="0" smtClean="0">
                <a:latin typeface="+mj-lt"/>
              </a:rPr>
              <a:t> </a:t>
            </a:r>
            <a:r>
              <a:rPr lang="vi-VN" sz="1400" dirty="0" smtClean="0">
                <a:latin typeface="+mj-lt"/>
              </a:rPr>
              <a:t>este </a:t>
            </a:r>
            <a:r>
              <a:rPr lang="vi-VN" sz="1400" dirty="0" smtClean="0">
                <a:latin typeface="+mj-lt"/>
              </a:rPr>
              <a:t>o afecțiune cronică ce se caracterizează prin cefalee recurentă, de intensitate moderată spre severă, adesea asociată cu o serie de simptome ale sistemului nervos autonom. Termenul provine din greacă de la </a:t>
            </a:r>
            <a:r>
              <a:rPr lang="el-GR" sz="1400" dirty="0" smtClean="0">
                <a:latin typeface="+mj-lt"/>
              </a:rPr>
              <a:t>ἡμικρανία („</a:t>
            </a:r>
            <a:r>
              <a:rPr lang="vi-VN" sz="1400" dirty="0" smtClean="0">
                <a:latin typeface="+mj-lt"/>
              </a:rPr>
              <a:t>hemikrania”), „durere într-o parte a capului”, de la </a:t>
            </a:r>
            <a:r>
              <a:rPr lang="el-GR" sz="1400" dirty="0" smtClean="0">
                <a:latin typeface="+mj-lt"/>
              </a:rPr>
              <a:t>ἡμι- („</a:t>
            </a:r>
            <a:r>
              <a:rPr lang="vi-VN" sz="1400" dirty="0" smtClean="0">
                <a:latin typeface="+mj-lt"/>
              </a:rPr>
              <a:t>hemi-”), „jumătate” și </a:t>
            </a:r>
            <a:r>
              <a:rPr lang="el-GR" sz="1400" dirty="0" smtClean="0">
                <a:latin typeface="+mj-lt"/>
              </a:rPr>
              <a:t>κρανίον („</a:t>
            </a:r>
            <a:r>
              <a:rPr lang="vi-VN" sz="1400" dirty="0" smtClean="0">
                <a:latin typeface="+mj-lt"/>
              </a:rPr>
              <a:t>kranion”), „craniu”.</a:t>
            </a:r>
          </a:p>
          <a:p>
            <a:r>
              <a:rPr lang="vi-VN" sz="1400" dirty="0" smtClean="0">
                <a:latin typeface="+mj-lt"/>
              </a:rPr>
              <a:t>În mod tipic, migrenele sunt unilaterale (afectează doar o jumătate a capului) și au un caracter pulsatil, cu o durată cuprinsă între 2 și 72 de ore. Simptomele asociate pot include greață, vărsături, fotofobie (hipersensibilitate a ochilor la lumină), fonofobie (sensibilitate exagerată a auzului), durerea fiind în general agravată de activitățile fizice. Până la o treime din pacienți percep o aură: o tulburare trecătoare de natură vizuală, senzitivă, lingvistică sau motorie, care semnalează că în curând se va instala cefaleea.</a:t>
            </a:r>
          </a:p>
          <a:p>
            <a:r>
              <a:rPr lang="vi-VN" sz="1400" dirty="0" smtClean="0">
                <a:latin typeface="+mj-lt"/>
              </a:rPr>
              <a:t>Se consideră că migrenele sunt determinate de un amestec de factori genetici și de mediu. Aproximativ două treimi din cazuri sunt determinate de predispoziții ereditare. Fluctuațiile hormonale pot avea, de asemenea, un rol: migrena afectează un număr ușor mai ridicat de băieți decât de fete înainte de pubertate, însă în cazul adulților este de două-trei ori mai frecventă la femei decât la bărbați. De obicei, tendința de apariție a migrenelor scade în timpul sarcinii. Mecanismele migrenei nu sunt cunoscute cu exactitate. Totuși, migrena este considerată o boală neurovasculară. Teoria primară se referă la o sensibilitate sporită a cortexului cerebral și controlul anormal al neuronilor durerii în nucleul trigeminal al trunchiului cerebral.</a:t>
            </a:r>
          </a:p>
          <a:p>
            <a:r>
              <a:rPr lang="vi-VN" sz="1400" dirty="0" smtClean="0">
                <a:latin typeface="+mj-lt"/>
              </a:rPr>
              <a:t>În tratarea inițială a migrenei, se recomandă analgezice simple, cum sunt ibuprofenul și paracetamolul împotriva durerii de cap, antiemetice împotriva vărsăturilor și evitarea factorilor declanșatori. În cazul în care analgezicele simple nu sunt eficiente, se pot prescrie agenți specifici cum sunt triptanii sau ergotaminele. Peste 10% din populația globală suferă de migrenă la un moment dat în decursul vieții.</a:t>
            </a:r>
            <a:endParaRPr lang="en-US" sz="1400" dirty="0">
              <a:latin typeface="+mj-lt"/>
            </a:endParaRPr>
          </a:p>
        </p:txBody>
      </p:sp>
    </p:spTree>
    <p:extLst>
      <p:ext uri="{BB962C8B-B14F-4D97-AF65-F5344CB8AC3E}">
        <p14:creationId xmlns:p14="http://schemas.microsoft.com/office/powerpoint/2010/main" val="458524222"/>
      </p:ext>
    </p:ext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latin typeface="Times New Roman" pitchFamily="18" charset="0"/>
                <a:cs typeface="Times New Roman" pitchFamily="18" charset="0"/>
              </a:rPr>
              <a:t>Asteni</a:t>
            </a:r>
            <a:r>
              <a:rPr lang="en-GB" dirty="0" smtClean="0">
                <a:latin typeface="Times New Roman" pitchFamily="18" charset="0"/>
                <a:cs typeface="Times New Roman" pitchFamily="18" charset="0"/>
              </a:rPr>
              <a:t>a</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Autofit/>
          </a:bodyPr>
          <a:lstStyle/>
          <a:p>
            <a:r>
              <a:rPr lang="vi-VN" sz="1200" b="1" dirty="0">
                <a:latin typeface="+mj-lt"/>
              </a:rPr>
              <a:t>Astenia </a:t>
            </a:r>
            <a:r>
              <a:rPr lang="vi-VN" sz="1200" dirty="0">
                <a:latin typeface="+mj-lt"/>
              </a:rPr>
              <a:t>(din greacă </a:t>
            </a:r>
            <a:r>
              <a:rPr lang="el-GR" sz="1200" dirty="0">
                <a:latin typeface="+mj-lt"/>
              </a:rPr>
              <a:t>ἀσθένεια, </a:t>
            </a:r>
            <a:r>
              <a:rPr lang="vi-VN" sz="1200" dirty="0">
                <a:latin typeface="+mj-lt"/>
              </a:rPr>
              <a:t>unde: </a:t>
            </a:r>
            <a:r>
              <a:rPr lang="el-GR" sz="1200" dirty="0">
                <a:latin typeface="+mj-lt"/>
              </a:rPr>
              <a:t>ἀ- = </a:t>
            </a:r>
            <a:r>
              <a:rPr lang="vi-VN" sz="1200" dirty="0">
                <a:latin typeface="+mj-lt"/>
              </a:rPr>
              <a:t>fără; </a:t>
            </a:r>
            <a:r>
              <a:rPr lang="el-GR" sz="1200" dirty="0">
                <a:latin typeface="+mj-lt"/>
              </a:rPr>
              <a:t>σθένος = </a:t>
            </a:r>
            <a:r>
              <a:rPr lang="vi-VN" sz="1200" dirty="0">
                <a:latin typeface="+mj-lt"/>
              </a:rPr>
              <a:t>forță) este o slăbire generală a organismului, aceasta traducându-se printr-o stare de oboseală, care poate antrena insuficiențe funcționale multiple</a:t>
            </a:r>
            <a:r>
              <a:rPr lang="vi-VN" sz="1200" dirty="0" smtClean="0">
                <a:latin typeface="+mj-lt"/>
              </a:rPr>
              <a:t>.</a:t>
            </a:r>
            <a:endParaRPr lang="vi-VN" sz="1200" dirty="0">
              <a:latin typeface="+mj-lt"/>
            </a:endParaRPr>
          </a:p>
          <a:p>
            <a:r>
              <a:rPr lang="vi-VN" sz="1200" dirty="0">
                <a:latin typeface="+mj-lt"/>
              </a:rPr>
              <a:t>Astenia poate avea diverse cauze și se poate prezenta sub diferite aspecte, afectând în mod preponderent sfera psihică, fizică, intelectuală sau sexuală</a:t>
            </a:r>
            <a:r>
              <a:rPr lang="vi-VN" sz="1200" dirty="0" smtClean="0">
                <a:latin typeface="+mj-lt"/>
              </a:rPr>
              <a:t>:</a:t>
            </a:r>
            <a:endParaRPr lang="vi-VN" sz="1200" dirty="0">
              <a:latin typeface="+mj-lt"/>
            </a:endParaRPr>
          </a:p>
          <a:p>
            <a:r>
              <a:rPr lang="vi-VN" sz="1200" dirty="0">
                <a:latin typeface="+mj-lt"/>
              </a:rPr>
              <a:t>- Oboseală musculară</a:t>
            </a:r>
          </a:p>
          <a:p>
            <a:r>
              <a:rPr lang="vi-VN" sz="1200" dirty="0">
                <a:latin typeface="+mj-lt"/>
              </a:rPr>
              <a:t>- Oboseală intelectuală (diminuarea atenției, dificultăți de concentrare, pierderea memoriei, încetineală în gândire)</a:t>
            </a:r>
          </a:p>
          <a:p>
            <a:r>
              <a:rPr lang="vi-VN" sz="1200" dirty="0">
                <a:latin typeface="+mj-lt"/>
              </a:rPr>
              <a:t>- Alterarea percepției mediului înconjurător (intoleranță la zgomote, la lumină, vâjâit în urechi, amețeli, vedere încețoșată)</a:t>
            </a:r>
          </a:p>
          <a:p>
            <a:r>
              <a:rPr lang="vi-VN" sz="1200" dirty="0">
                <a:latin typeface="+mj-lt"/>
              </a:rPr>
              <a:t>- Diminuarea vitalității fără manifestări depresive (lipsă de inițiativă, inhibiție, pierderea interesului, însingurare)</a:t>
            </a:r>
          </a:p>
          <a:p>
            <a:r>
              <a:rPr lang="vi-VN" sz="1200" dirty="0">
                <a:latin typeface="+mj-lt"/>
              </a:rPr>
              <a:t>- Alterări de personalitate (hipersensibilitate la mediu, iritabilitate, pierderea controlului emoțional)</a:t>
            </a:r>
          </a:p>
          <a:p>
            <a:r>
              <a:rPr lang="vi-VN" sz="1200" dirty="0">
                <a:latin typeface="+mj-lt"/>
              </a:rPr>
              <a:t>- Dureri variate și schimbătoare (dureri toracice, cefalee, dureri abdominale)</a:t>
            </a:r>
          </a:p>
          <a:p>
            <a:r>
              <a:rPr lang="vi-VN" sz="1200" dirty="0">
                <a:latin typeface="+mj-lt"/>
              </a:rPr>
              <a:t>- Alterări ale somnului</a:t>
            </a:r>
          </a:p>
          <a:p>
            <a:r>
              <a:rPr lang="vi-VN" sz="1200" dirty="0">
                <a:latin typeface="+mj-lt"/>
              </a:rPr>
              <a:t>Astenia de primăvară este o formă de astenie care apare la trecerea dintre iarnă și primăvară, dintre primăvară și vară, uneori dintre toamnă și iarnă, atunci când crește brusc luminozitatea în timpul zilei. Din acest motiv, simptomele asteniei pot apărea și în perioada imediat următoare eclipselor solare. Astenia se manifestă prin cefalee, somnolență, palpitații, nervozitate, scăderea memoriei, hiperactivitate, boala Crohn și comportament labil - semne fiziologice datorate eforturilor de adaptare ale organismului la noile condiții meteorologice și matricidale. Remediile împotriva asteniei de primăvară sunt: alimentare (legume proaspete; verdețuri de sezon: salata verde, urzicile, năut, păstârnac, nalba, rubarba, goji și spanacul; fructele, în special cele cu un conținut bogat în vitamina C, cum sunt merele și citricele; drojdie de bere; lichide), cura de vitamine și minerale, odihna și mișcarea.</a:t>
            </a:r>
            <a:endParaRPr lang="en-US" sz="1200" dirty="0">
              <a:latin typeface="+mj-lt"/>
            </a:endParaRPr>
          </a:p>
        </p:txBody>
      </p:sp>
    </p:spTree>
    <p:extLst>
      <p:ext uri="{BB962C8B-B14F-4D97-AF65-F5344CB8AC3E}">
        <p14:creationId xmlns:p14="http://schemas.microsoft.com/office/powerpoint/2010/main" val="3643352901"/>
      </p:ext>
    </p:extLst>
  </p:cSld>
  <p:clrMapOvr>
    <a:masterClrMapping/>
  </p:clrMapOvr>
  <mc:AlternateContent xmlns:mc="http://schemas.openxmlformats.org/markup-compatibility/2006">
    <mc:Choice xmlns:p14="http://schemas.microsoft.com/office/powerpoint/2010/main" Requires="p14">
      <p:transition spd="slow" p14:dur="2000">
        <p:wipe/>
      </p:transition>
    </mc:Choice>
    <mc:Fallback>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Răul de mișcare</a:t>
            </a:r>
            <a:endParaRPr lang="en-US" dirty="0"/>
          </a:p>
        </p:txBody>
      </p:sp>
      <p:sp>
        <p:nvSpPr>
          <p:cNvPr id="3" name="Content Placeholder 2"/>
          <p:cNvSpPr>
            <a:spLocks noGrp="1"/>
          </p:cNvSpPr>
          <p:nvPr>
            <p:ph idx="1"/>
          </p:nvPr>
        </p:nvSpPr>
        <p:spPr/>
        <p:txBody>
          <a:bodyPr>
            <a:normAutofit/>
          </a:bodyPr>
          <a:lstStyle/>
          <a:p>
            <a:r>
              <a:rPr lang="vi-VN" sz="2000" b="1" dirty="0" smtClean="0">
                <a:latin typeface="+mj-lt"/>
              </a:rPr>
              <a:t>Răul de mișcare </a:t>
            </a:r>
            <a:r>
              <a:rPr lang="vi-VN" sz="2000" dirty="0" smtClean="0">
                <a:latin typeface="+mj-lt"/>
              </a:rPr>
              <a:t>sau kinetosis este o tulburare medicală care afectează unele persoane atunci când sunt supuse la mișcare, în timpul călătoriei cu un mijloc de transport.</a:t>
            </a:r>
          </a:p>
          <a:p>
            <a:r>
              <a:rPr lang="vi-VN" sz="2000" dirty="0" smtClean="0">
                <a:latin typeface="+mj-lt"/>
              </a:rPr>
              <a:t>Funcție de mijlocul de transport, răul de mișcare poate fi:</a:t>
            </a:r>
          </a:p>
          <a:p>
            <a:r>
              <a:rPr lang="vi-VN" sz="2000" dirty="0" smtClean="0">
                <a:latin typeface="+mj-lt"/>
              </a:rPr>
              <a:t>rău de mare: apare pe vapoare, ambarcațiuni, iaht-uri, submarine</a:t>
            </a:r>
          </a:p>
          <a:p>
            <a:r>
              <a:rPr lang="vi-VN" sz="2000" dirty="0" smtClean="0">
                <a:latin typeface="+mj-lt"/>
              </a:rPr>
              <a:t>rău de avion: se manifestă în avioane, elicoptere</a:t>
            </a:r>
          </a:p>
          <a:p>
            <a:r>
              <a:rPr lang="vi-VN" sz="2000" dirty="0" smtClean="0">
                <a:latin typeface="+mj-lt"/>
              </a:rPr>
              <a:t>rău de mașină: în automobile, trenuri</a:t>
            </a:r>
          </a:p>
          <a:p>
            <a:r>
              <a:rPr lang="vi-VN" sz="2000" dirty="0" smtClean="0">
                <a:latin typeface="+mj-lt"/>
              </a:rPr>
              <a:t>alte mijloace în mișcare: roller coaster, simulatoare, nave spațiale, în timpul folosirii anumitor dispozitive de realitate virtuală.</a:t>
            </a:r>
            <a:endParaRPr lang="en-US" sz="2000" dirty="0">
              <a:latin typeface="+mj-lt"/>
            </a:endParaRPr>
          </a:p>
        </p:txBody>
      </p:sp>
    </p:spTree>
    <p:extLst>
      <p:ext uri="{BB962C8B-B14F-4D97-AF65-F5344CB8AC3E}">
        <p14:creationId xmlns:p14="http://schemas.microsoft.com/office/powerpoint/2010/main" val="21604218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60</TotalTime>
  <Words>1487</Words>
  <Application>Microsoft Office PowerPoint</Application>
  <PresentationFormat>On-screen Show (4:3)</PresentationFormat>
  <Paragraphs>42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Thatch</vt:lpstr>
      <vt:lpstr>Boli ale sistemului nervos</vt:lpstr>
      <vt:lpstr>Autismul</vt:lpstr>
      <vt:lpstr>Nevroza</vt:lpstr>
      <vt:lpstr>Migrena</vt:lpstr>
      <vt:lpstr>Astenia</vt:lpstr>
      <vt:lpstr>Răul de mișcare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Boli ale sistemului nervos</dc:title>
  <dc:creator>Windows User</dc:creator>
  <cp:lastModifiedBy>Windows User</cp:lastModifiedBy>
  <cp:revision>11</cp:revision>
  <dcterms:created xsi:type="dcterms:W3CDTF">2020-04-28T10:03:23Z</dcterms:created>
  <dcterms:modified xsi:type="dcterms:W3CDTF">2020-04-28T11:16:34Z</dcterms:modified>
</cp:coreProperties>
</file>